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4"/>
    <p:restoredTop sz="94631"/>
  </p:normalViewPr>
  <p:slideViewPr>
    <p:cSldViewPr snapToGrid="0" snapToObjects="1">
      <p:cViewPr varScale="1">
        <p:scale>
          <a:sx n="102" d="100"/>
          <a:sy n="102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1AF94-61B0-294A-8EC9-B7DC00A93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/>
              <a:t>СЛОВО сказанное и СЛОВО пропетое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1A9994-AD27-E04C-B1FD-405EAD139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© Е.В. ЗАЙЦЕВ</a:t>
            </a:r>
          </a:p>
        </p:txBody>
      </p:sp>
    </p:spTree>
    <p:extLst>
      <p:ext uri="{BB962C8B-B14F-4D97-AF65-F5344CB8AC3E}">
        <p14:creationId xmlns:p14="http://schemas.microsoft.com/office/powerpoint/2010/main" val="278953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5CFD6-FC53-3F46-A83C-ADB4DBCD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Музыкальное поклонение в ВЗ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9D5E4F-CFCA-104E-9025-BE6B643E8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255" y="1676401"/>
            <a:ext cx="3773746" cy="4364962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b="1" dirty="0"/>
              <a:t>«На освящение городской стены Иерусалима созвали левитов отовсюду, где бы они ни жили, чтобы радостно отпраздновать освящение с благодарственным пением в сопровождении кимвалов, арф и лир… </a:t>
            </a:r>
          </a:p>
          <a:p>
            <a:r>
              <a:rPr lang="ru-RU" b="1" dirty="0"/>
              <a:t>Громко пели певцы под руководством </a:t>
            </a:r>
            <a:r>
              <a:rPr lang="ru-RU" b="1" dirty="0" err="1"/>
              <a:t>Израхьи</a:t>
            </a:r>
            <a:r>
              <a:rPr lang="ru-RU" b="1" dirty="0"/>
              <a:t>» (</a:t>
            </a:r>
            <a:r>
              <a:rPr lang="ru-RU" b="1" dirty="0" err="1"/>
              <a:t>Неем</a:t>
            </a:r>
            <a:r>
              <a:rPr lang="ru-RU" b="1" dirty="0"/>
              <a:t>. 12:27, 42).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75C91-5F55-F241-823E-ECF0A88E8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4" y="1930401"/>
            <a:ext cx="5121640" cy="34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34F8C-4AA9-4C4A-A596-B8582357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727431" cy="1320800"/>
          </a:xfrm>
        </p:spPr>
        <p:txBody>
          <a:bodyPr/>
          <a:lstStyle/>
          <a:p>
            <a:pPr algn="ctr"/>
            <a:r>
              <a:rPr lang="ru-RU" b="1" dirty="0"/>
              <a:t>Псалтырь и его роль в практике </a:t>
            </a:r>
            <a:r>
              <a:rPr lang="ru-RU" b="1" dirty="0" err="1"/>
              <a:t>богопоклонения</a:t>
            </a:r>
            <a:endParaRPr lang="ru-RU" b="1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99187A-4765-E346-B3F2-7CE12D60B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672" y="2160589"/>
            <a:ext cx="4156364" cy="3880773"/>
          </a:xfrm>
        </p:spPr>
        <p:txBody>
          <a:bodyPr/>
          <a:lstStyle/>
          <a:p>
            <a:r>
              <a:rPr lang="ru-RU" b="1" dirty="0"/>
              <a:t>«В возгласах радости славьте Господа, праведные! </a:t>
            </a:r>
          </a:p>
          <a:p>
            <a:r>
              <a:rPr lang="ru-RU" b="1" dirty="0"/>
              <a:t>Всегда уместна хвала людей честных. </a:t>
            </a:r>
          </a:p>
          <a:p>
            <a:r>
              <a:rPr lang="ru-RU" b="1" dirty="0"/>
              <a:t>Благодарите Господа на лире,</a:t>
            </a:r>
          </a:p>
          <a:p>
            <a:r>
              <a:rPr lang="ru-RU" b="1" dirty="0"/>
              <a:t> на арфе десятиструнной играйте во славу Его. </a:t>
            </a:r>
          </a:p>
          <a:p>
            <a:r>
              <a:rPr lang="ru-RU" b="1" dirty="0"/>
              <a:t>Пойте Господу песнь новую,</a:t>
            </a:r>
          </a:p>
          <a:p>
            <a:r>
              <a:rPr lang="ru-RU" b="1" dirty="0"/>
              <a:t> играйте искусно, с восклицанием» (</a:t>
            </a:r>
            <a:r>
              <a:rPr lang="ru-RU" b="1" dirty="0" err="1"/>
              <a:t>Пс</a:t>
            </a:r>
            <a:r>
              <a:rPr lang="ru-RU" b="1" dirty="0"/>
              <a:t>. 32:1-3).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F20291-2DFE-1043-9B57-9F65678A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8" y="2407051"/>
            <a:ext cx="4933758" cy="33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0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817C6-218D-D84C-95FB-DC830622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97939" cy="1320800"/>
          </a:xfrm>
        </p:spPr>
        <p:txBody>
          <a:bodyPr/>
          <a:lstStyle/>
          <a:p>
            <a:pPr algn="ctr"/>
            <a:r>
              <a:rPr lang="ru-RU" b="1" dirty="0"/>
              <a:t>Музыкальное поклонение в НЗ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8CE93-DE87-CE48-BA9C-E24ED0B52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944" y="2160589"/>
            <a:ext cx="3649057" cy="388077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«Пусть живет в вас во всей своей полноте, во всей мудрости своей весть Христова, вы же учите и наставляйте друг друга; с благодарностью в сердце пойте Богу псалмы и гимны, и духовные песнопения» (Кол. 3:16).</a:t>
            </a:r>
          </a:p>
          <a:p>
            <a:r>
              <a:rPr lang="ru-RU" b="1" dirty="0"/>
              <a:t>«Наставляйте друг друга словами псалмов, гимнов и песнопений духовных и воспевайте в своих сердцах Господа, Его прославляйте» (Эфес. 5:19).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7E5503-4735-3145-B285-42731CAE5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" y="2160589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5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6DBAA-FA5C-C74D-9E63-EA44DC94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609600"/>
            <a:ext cx="9365673" cy="1320800"/>
          </a:xfrm>
        </p:spPr>
        <p:txBody>
          <a:bodyPr/>
          <a:lstStyle/>
          <a:p>
            <a:pPr algn="ctr"/>
            <a:r>
              <a:rPr lang="ru-RU" b="1" dirty="0"/>
              <a:t>Музыкальное прославление в </a:t>
            </a:r>
            <a:r>
              <a:rPr lang="ru-RU" b="1" dirty="0" err="1"/>
              <a:t>эсхатоне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D8255-1349-4D47-89D2-0B6EB058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435" y="2160589"/>
            <a:ext cx="3463637" cy="3880773"/>
          </a:xfrm>
        </p:spPr>
        <p:txBody>
          <a:bodyPr>
            <a:normAutofit/>
          </a:bodyPr>
          <a:lstStyle/>
          <a:p>
            <a:r>
              <a:rPr lang="ru-RU" b="1" dirty="0"/>
              <a:t>«Видел я тогда и слышал хор ангелов, окружавших престол (было их тьмы тем и тысячи тысяч), и тех живых существ, и старцев. Ликуя, пел этот могучий хор: Достоин Агнец закланный принять власть, богатство, мудрость! Ему – могущество и честь, хвала и слава!» (</a:t>
            </a:r>
            <a:r>
              <a:rPr lang="ru-RU" b="1" dirty="0" err="1"/>
              <a:t>Откр</a:t>
            </a:r>
            <a:r>
              <a:rPr lang="ru-RU" b="1" dirty="0"/>
              <a:t>. 5:11-12).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245B2-C97C-5B44-81E7-71F6F75A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8" y="2160589"/>
            <a:ext cx="5284457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0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82EE0-7BE2-4648-8F92-56F4265F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519611" cy="1320800"/>
          </a:xfrm>
        </p:spPr>
        <p:txBody>
          <a:bodyPr/>
          <a:lstStyle/>
          <a:p>
            <a:pPr algn="ctr"/>
            <a:r>
              <a:rPr lang="ru-RU" b="1" dirty="0"/>
              <a:t>Корреляция слова и музыки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2F60BF0-5876-8848-A20D-5AE01A912A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477430"/>
              </p:ext>
            </p:extLst>
          </p:nvPr>
        </p:nvGraphicFramePr>
        <p:xfrm>
          <a:off x="1066800" y="1634836"/>
          <a:ext cx="8312728" cy="5056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5929">
                  <a:extLst>
                    <a:ext uri="{9D8B030D-6E8A-4147-A177-3AD203B41FA5}">
                      <a16:colId xmlns:a16="http://schemas.microsoft.com/office/drawing/2014/main" val="1322701693"/>
                    </a:ext>
                  </a:extLst>
                </a:gridCol>
                <a:gridCol w="4156799">
                  <a:extLst>
                    <a:ext uri="{9D8B030D-6E8A-4147-A177-3AD203B41FA5}">
                      <a16:colId xmlns:a16="http://schemas.microsoft.com/office/drawing/2014/main" val="3130503331"/>
                    </a:ext>
                  </a:extLst>
                </a:gridCol>
              </a:tblGrid>
              <a:tr h="1110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Песнь Моисея и Агнца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</a:t>
                      </a:r>
                      <a:r>
                        <a:rPr lang="ru-RU" sz="2400" dirty="0" err="1">
                          <a:effectLst/>
                        </a:rPr>
                        <a:t>Откр</a:t>
                      </a:r>
                      <a:r>
                        <a:rPr lang="ru-RU" sz="2400" dirty="0">
                          <a:effectLst/>
                        </a:rPr>
                        <a:t>. 15:3-4)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Трехангельская</a:t>
                      </a:r>
                      <a:r>
                        <a:rPr lang="ru-RU" sz="2400" dirty="0">
                          <a:effectLst/>
                        </a:rPr>
                        <a:t> весть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</a:t>
                      </a: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14:6-7)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7286824"/>
                  </a:ext>
                </a:extLst>
              </a:tr>
              <a:tr h="740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«кто не убоится Тебя, Господи»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«Убойтесь Бога»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064508"/>
                  </a:ext>
                </a:extLst>
              </a:tr>
              <a:tr h="740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«и не прославит имени Твоего»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«воздайте Ему славу»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9469220"/>
                  </a:ext>
                </a:extLst>
              </a:tr>
              <a:tr h="9867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«все народы придут и поклонятся пред Тобою»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«и поклонитесь сотворившему»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5565230"/>
                  </a:ext>
                </a:extLst>
              </a:tr>
              <a:tr h="740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Велики и чудны дела Твои»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«сотворившему небо и землю, и источники вод»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2957362"/>
                  </a:ext>
                </a:extLst>
              </a:tr>
              <a:tr h="740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«ибо открылись суды Твои»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«ибо наступил час суда Его»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82384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E2908CF-5755-D845-8803-7901DC1D8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0B522-1954-3E42-AB18-DA5E2AAE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394921" cy="1320800"/>
          </a:xfrm>
        </p:spPr>
        <p:txBody>
          <a:bodyPr/>
          <a:lstStyle/>
          <a:p>
            <a:pPr algn="ctr"/>
            <a:r>
              <a:rPr lang="ru-RU" b="1" dirty="0"/>
              <a:t>Кризис современной христианской музыкальной культуры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E9F855-3C8E-BD48-AE3C-122E32673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09" y="2160589"/>
            <a:ext cx="6040581" cy="4475738"/>
          </a:xfrm>
        </p:spPr>
        <p:txBody>
          <a:bodyPr>
            <a:normAutofit/>
          </a:bodyPr>
          <a:lstStyle/>
          <a:p>
            <a:r>
              <a:rPr lang="ru-RU" b="1" dirty="0"/>
              <a:t>«Потребительское отношение к жизни и материализм, процветающие в современной культуре, ввели в соблазн многих евангельских верующих… Евангельские христиане идут на нравственные компромиссы, оправдывая это правом выбирать собственный образ жизни. Истинное библейское поклонение зачастую вытесняется индустрией развлечений; вкусы аудитории и манера исполнения становятся важнее простого и </a:t>
            </a:r>
            <a:r>
              <a:rPr lang="ru-RU" b="1" dirty="0" err="1"/>
              <a:t>богоцентричного</a:t>
            </a:r>
            <a:r>
              <a:rPr lang="ru-RU" b="1" dirty="0"/>
              <a:t> поклонения. Наши церкви по-мирски живут, по-мирски поклоняются, по-мирски поступают. Поклонение Богу зачастую превращается в </a:t>
            </a:r>
            <a:r>
              <a:rPr lang="ru-RU" b="1" dirty="0" err="1"/>
              <a:t>человекоцентричное</a:t>
            </a:r>
            <a:r>
              <a:rPr lang="ru-RU" b="1" dirty="0"/>
              <a:t> развлекательное мероприятие».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F61627-E832-C74E-868E-0E8224A83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9" y="2038430"/>
            <a:ext cx="3497696" cy="43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1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C0F6A-298A-5F49-BD28-750D2FA7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406302" cy="1320800"/>
          </a:xfrm>
        </p:spPr>
        <p:txBody>
          <a:bodyPr/>
          <a:lstStyle/>
          <a:p>
            <a:pPr algn="ctr"/>
            <a:r>
              <a:rPr lang="ru-RU" b="1" dirty="0"/>
              <a:t>Идентичность и миссия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BDC251-8FFC-A346-B92B-BB1F04D11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60589"/>
            <a:ext cx="329738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6000" b="1" dirty="0"/>
          </a:p>
          <a:p>
            <a:pPr marL="0" indent="0">
              <a:buNone/>
            </a:pPr>
            <a:r>
              <a:rPr lang="ru-RU" sz="6000" b="1" dirty="0"/>
              <a:t>Кто мы?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06BC35-F240-CF4B-A69E-CCD15652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15" y="1930400"/>
            <a:ext cx="5607303" cy="37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617A7-D5E5-9944-B4D2-9A99BA33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990666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Гимны пионеров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245A62A-B87A-B643-B8B1-D5575307C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497" y="1764146"/>
            <a:ext cx="2667000" cy="3771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B641B8-A346-304B-AB8F-51EF3C60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90" y="2992582"/>
            <a:ext cx="2518425" cy="3614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6F6B1E-1644-1A4A-A372-AA5D014C6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460" y="4178878"/>
            <a:ext cx="1646891" cy="22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10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5E7D0-D896-6544-B071-4D77F7B8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Псалмы Сиона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4F192D-5638-884B-963E-36D727801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8777" y="2576224"/>
            <a:ext cx="2873173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1DB77-9D8A-F947-8739-3B92B47A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6" y="1756640"/>
            <a:ext cx="28575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4BD5-2416-2542-9101-0E02CAA8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339502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Гимны надежды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9D21D8-1373-FE47-BCDE-A8AC40CC1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491" y="1838648"/>
            <a:ext cx="3606632" cy="47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8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D954C-55F3-6240-AAE4-3E1C0A6A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Миссия Церкви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3719A7-58EE-D14C-BD7C-6F47C0D48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8791" y="3049484"/>
            <a:ext cx="3175000" cy="3175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D4082C-D49C-124F-8771-A30E207F7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8" y="1659411"/>
            <a:ext cx="6176692" cy="42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2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E3205-7B4E-4D4D-98D6-B7166212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Источник хвалы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9343D2-90A3-B242-8E7E-7755FCAAB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782" y="1756172"/>
            <a:ext cx="6206836" cy="4611249"/>
          </a:xfrm>
        </p:spPr>
      </p:pic>
    </p:spTree>
    <p:extLst>
      <p:ext uri="{BB962C8B-B14F-4D97-AF65-F5344CB8AC3E}">
        <p14:creationId xmlns:p14="http://schemas.microsoft.com/office/powerpoint/2010/main" val="342379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91206-0D4B-0542-8DD9-848B7828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Особенности нового сборника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EA827-0F7F-3348-89C7-5963A8C6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1223"/>
            <a:ext cx="8596668" cy="425014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Отражение самобытной </a:t>
            </a:r>
            <a:r>
              <a:rPr lang="ru-RU" b="1" dirty="0" err="1"/>
              <a:t>адвентистской</a:t>
            </a:r>
            <a:r>
              <a:rPr lang="ru-RU" b="1" dirty="0"/>
              <a:t> культуры различных эпох;</a:t>
            </a:r>
          </a:p>
          <a:p>
            <a:r>
              <a:rPr lang="ru-RU" b="1" dirty="0"/>
              <a:t>Отражение </a:t>
            </a:r>
            <a:r>
              <a:rPr lang="ru-RU" b="1" dirty="0" err="1"/>
              <a:t>адвентистской</a:t>
            </a:r>
            <a:r>
              <a:rPr lang="ru-RU" b="1" dirty="0"/>
              <a:t> идентичности;</a:t>
            </a:r>
          </a:p>
          <a:p>
            <a:r>
              <a:rPr lang="ru-RU" b="1" dirty="0"/>
              <a:t>Отражение всех основных граней христианского духовного опыта;</a:t>
            </a:r>
          </a:p>
          <a:p>
            <a:r>
              <a:rPr lang="ru-RU" b="1" dirty="0"/>
              <a:t>«вторая жизнь» многим любимым и известным гимнам из «Псалмов Сиона»;</a:t>
            </a:r>
          </a:p>
          <a:p>
            <a:r>
              <a:rPr lang="ru-RU" b="1" dirty="0"/>
              <a:t>Интернациональный характер сборника;</a:t>
            </a:r>
          </a:p>
          <a:p>
            <a:r>
              <a:rPr lang="ru-RU" b="1" dirty="0"/>
              <a:t>Включены произведения современных </a:t>
            </a:r>
            <a:r>
              <a:rPr lang="ru-RU" b="1" dirty="0" err="1"/>
              <a:t>адвентистских</a:t>
            </a:r>
            <a:r>
              <a:rPr lang="ru-RU" b="1" dirty="0"/>
              <a:t> авторов и музыкантов;</a:t>
            </a:r>
          </a:p>
          <a:p>
            <a:r>
              <a:rPr lang="ru-RU" b="1" dirty="0"/>
              <a:t>Здоровый баланс между прошлым и настоящим, между традицией и современностью;</a:t>
            </a:r>
          </a:p>
          <a:p>
            <a:r>
              <a:rPr lang="ru-RU" b="1" dirty="0"/>
              <a:t>Наличие Указателя, позволяющего увязать тот или иной гимн с библейским текстом.</a:t>
            </a:r>
          </a:p>
        </p:txBody>
      </p:sp>
    </p:spTree>
    <p:extLst>
      <p:ext uri="{BB962C8B-B14F-4D97-AF65-F5344CB8AC3E}">
        <p14:creationId xmlns:p14="http://schemas.microsoft.com/office/powerpoint/2010/main" val="312469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A58DC-7838-9F41-A401-B3BF4276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F05AB1-4A58-CA4F-B2AE-84EF74F34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67" y="578985"/>
            <a:ext cx="10056897" cy="5657005"/>
          </a:xfrm>
        </p:spPr>
      </p:pic>
    </p:spTree>
    <p:extLst>
      <p:ext uri="{BB962C8B-B14F-4D97-AF65-F5344CB8AC3E}">
        <p14:creationId xmlns:p14="http://schemas.microsoft.com/office/powerpoint/2010/main" val="2622283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68A92-3D02-624A-BC45-52FDEA4B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4087C0-3288-2943-814B-8C2CF4A9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94" y="762000"/>
            <a:ext cx="10270835" cy="5777345"/>
          </a:xfrm>
        </p:spPr>
      </p:pic>
    </p:spTree>
    <p:extLst>
      <p:ext uri="{BB962C8B-B14F-4D97-AF65-F5344CB8AC3E}">
        <p14:creationId xmlns:p14="http://schemas.microsoft.com/office/powerpoint/2010/main" val="148292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754B2-0F6D-AA46-A339-6489DB56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0C3F1-A7B7-3148-A6B2-F88C1F37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418" y="2160589"/>
            <a:ext cx="3122583" cy="388077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«Юноши и девицы, старцы и отроки – да хвалят имя Господа; ибо имя Его единого превознесено, слава Его – на земле и на небесах»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148:12-13)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49CB3-8C0A-5B41-9D10-04726982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575089"/>
            <a:ext cx="5361710" cy="2962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9E53E-F5F3-8846-AAA4-5EAB8627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18" y="4537363"/>
            <a:ext cx="3126509" cy="208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5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52CBD-933C-C449-AD67-48C5D201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96058" cy="1320800"/>
          </a:xfrm>
        </p:spPr>
        <p:txBody>
          <a:bodyPr/>
          <a:lstStyle/>
          <a:p>
            <a:pPr algn="ctr"/>
            <a:r>
              <a:rPr lang="ru-RU" b="1" dirty="0"/>
              <a:t>Роль музыки в провозглашении вести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07D130-B329-244F-B88F-C3024304E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856" y="1510012"/>
            <a:ext cx="5080000" cy="3733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925C2-C23D-7F40-8CB4-A3C9BECA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404" y="3518806"/>
            <a:ext cx="5635501" cy="31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6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B730C-D469-BC44-ABD8-ACF528A1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974832" cy="1320800"/>
          </a:xfrm>
        </p:spPr>
        <p:txBody>
          <a:bodyPr/>
          <a:lstStyle/>
          <a:p>
            <a:pPr algn="ctr"/>
            <a:r>
              <a:rPr lang="ru-RU" b="1" dirty="0"/>
              <a:t>Мартин Лютер о музыке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820DCD-25C8-4C45-807A-F7A55F56D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60" y="1930400"/>
            <a:ext cx="4090409" cy="43135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13F967-2079-A948-9D58-C84E003A12DA}"/>
              </a:ext>
            </a:extLst>
          </p:cNvPr>
          <p:cNvSpPr/>
          <p:nvPr/>
        </p:nvSpPr>
        <p:spPr>
          <a:xfrm>
            <a:off x="4904510" y="2778827"/>
            <a:ext cx="4239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«Музыка – это не человеческое изобретение; это - дар Бога. Я ставлю ее в один ряд с богословием».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1202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48496-69F7-714A-B74E-9198762C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7418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Мартин Лютер о музыке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FDDF3-D2F1-4446-9350-972010BCC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«Мое совершеннейшее убеждение - я не боюсь это утверждать, - что после теологии нет такого искусства, которое могло бы равняться с музыкой, ибо после теологии лишь она одна создает то, что вызывает одна теология, а именно спокойное и ясное состояние духа; это оттого происходит, что дьявол - возбудитель тягостных забот и беспокойных блужданий - бежит так же от звуков музыки, как от слова теологии. Отсюда произошло то, что пророки никаким искусством не занимались в такой мере, как музыкой, так как они богословские знания распространяли ни на арифметику, ни на астрономию, а на музыку, так что у них теология и музыка были теснейшим образом связаны и они возвещали истину в псалмах и песнопениях» (Приводится по изданию: М.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Luther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Briefe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Sendschreiben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Gedanken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1827,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181). </a:t>
            </a:r>
          </a:p>
        </p:txBody>
      </p:sp>
    </p:spTree>
    <p:extLst>
      <p:ext uri="{BB962C8B-B14F-4D97-AF65-F5344CB8AC3E}">
        <p14:creationId xmlns:p14="http://schemas.microsoft.com/office/powerpoint/2010/main" val="81578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C868A-B722-B648-8552-3AD3B758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/>
              <a:t>Дуайт</a:t>
            </a:r>
            <a:r>
              <a:rPr lang="ru-RU" sz="4000" b="1" dirty="0"/>
              <a:t> Муди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735F68-10EA-C549-9CAC-F3EDCD52B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262" y="2160589"/>
            <a:ext cx="4250740" cy="3880773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«Пение почти так же может влагать в разум людей Слово Божье, как и проповедь. С того момента, как Господь призвал меня, мое понимание важности выражения хвалы Богу в песне постоянно возрастало».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92EB0-B3AB-F540-82D5-10957D8AA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3175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0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DAE6B-E539-EF4D-8712-882C9C6E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36682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Эрнст </a:t>
            </a:r>
            <a:r>
              <a:rPr lang="ru-RU" sz="4000" b="1" dirty="0" err="1"/>
              <a:t>Гоффман</a:t>
            </a:r>
            <a:endParaRPr lang="ru-RU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190BFE-C119-3643-90B1-1718BD1D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130" y="2381911"/>
            <a:ext cx="4037610" cy="3880773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«Тайна музыки в том, что она находит неиссякаемый источник выражения там, где речь умолкает».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9BB937-F6CB-E84E-B346-E4F40535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98" y="1770766"/>
            <a:ext cx="3659006" cy="42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1AFC7-900F-F549-AD30-E908A7B3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01056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Эллен Уайт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098CF3-B93B-EC44-AC3B-B8536DD7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164" y="2160589"/>
            <a:ext cx="4812838" cy="3880773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«Песнопения – это одно из наиболее эффективных средств, позволяющих впечатлить сердца духовной истиной. Как часто слова священных песен касаются покаянных струн души и возрождают веру» (</a:t>
            </a:r>
            <a:r>
              <a:rPr lang="ru-RU" b="1" i="1" dirty="0" err="1"/>
              <a:t>Ревью</a:t>
            </a:r>
            <a:r>
              <a:rPr lang="ru-RU" b="1" i="1" dirty="0"/>
              <a:t> энд </a:t>
            </a:r>
            <a:r>
              <a:rPr lang="ru-RU" b="1" i="1" dirty="0" err="1"/>
              <a:t>Геральд</a:t>
            </a:r>
            <a:r>
              <a:rPr lang="ru-RU" b="1" dirty="0"/>
              <a:t>, июнь, 1912).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EF93F-0D3D-804E-A47A-3D9E42603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80" y="1663074"/>
            <a:ext cx="3471719" cy="46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39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81A28-6EEF-924A-8EBC-E7D8C972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699721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Музыкальное поклонение в ВЗ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023F9-0980-F94F-8519-E6A1ABCD3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2160589"/>
            <a:ext cx="3025602" cy="3880773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«Слушай, о небо, песнь мою! </a:t>
            </a:r>
          </a:p>
          <a:p>
            <a:r>
              <a:rPr lang="ru-RU" b="1" dirty="0"/>
              <a:t>Словам моим да внемлет земля! </a:t>
            </a:r>
          </a:p>
          <a:p>
            <a:r>
              <a:rPr lang="ru-RU" b="1" dirty="0"/>
              <a:t>Да прольется, словно дождь, моя весть…</a:t>
            </a:r>
          </a:p>
          <a:p>
            <a:r>
              <a:rPr lang="ru-RU" b="1" dirty="0"/>
              <a:t>Ибо я возвещаю о Господе, о том, Кто Он такой, - </a:t>
            </a:r>
          </a:p>
          <a:p>
            <a:r>
              <a:rPr lang="ru-RU" b="1" dirty="0"/>
              <a:t>воздайте же славу Богу нашему!» (Втор. 32:1-3).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D9853-F4BB-EB45-B3F6-332314E0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90" y="1652732"/>
            <a:ext cx="5638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022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426</TotalTime>
  <Words>891</Words>
  <Application>Microsoft Macintosh PowerPoint</Application>
  <PresentationFormat>Широкоэкранный</PresentationFormat>
  <Paragraphs>93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Аспект</vt:lpstr>
      <vt:lpstr>СЛОВО сказанное и СЛОВО пропетое</vt:lpstr>
      <vt:lpstr>Миссия Церкви </vt:lpstr>
      <vt:lpstr>Роль музыки в провозглашении вести</vt:lpstr>
      <vt:lpstr>Мартин Лютер о музыке</vt:lpstr>
      <vt:lpstr>Мартин Лютер о музыке</vt:lpstr>
      <vt:lpstr>Дуайт Муди</vt:lpstr>
      <vt:lpstr>Эрнст Гоффман</vt:lpstr>
      <vt:lpstr>Эллен Уайт</vt:lpstr>
      <vt:lpstr>Музыкальное поклонение в ВЗ</vt:lpstr>
      <vt:lpstr>Музыкальное поклонение в ВЗ</vt:lpstr>
      <vt:lpstr>Псалтырь и его роль в практике богопоклонения</vt:lpstr>
      <vt:lpstr>Музыкальное поклонение в НЗ</vt:lpstr>
      <vt:lpstr>Музыкальное прославление в эсхатоне</vt:lpstr>
      <vt:lpstr>Корреляция слова и музыки</vt:lpstr>
      <vt:lpstr>Кризис современной христианской музыкальной культуры</vt:lpstr>
      <vt:lpstr>Идентичность и миссия</vt:lpstr>
      <vt:lpstr>Гимны пионеров</vt:lpstr>
      <vt:lpstr>Псалмы Сиона</vt:lpstr>
      <vt:lpstr>Гимны надежды</vt:lpstr>
      <vt:lpstr>Источник хвалы</vt:lpstr>
      <vt:lpstr>Особенности нового сборника</vt:lpstr>
      <vt:lpstr>Презентация PowerPoint</vt:lpstr>
      <vt:lpstr>Презентация PowerPoint</vt:lpstr>
      <vt:lpstr>Заключение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Корреляция вести и музыки</dc:title>
  <dc:creator>Пользователь Microsoft Office</dc:creator>
  <cp:lastModifiedBy>Пользователь Microsoft Office</cp:lastModifiedBy>
  <cp:revision>23</cp:revision>
  <dcterms:created xsi:type="dcterms:W3CDTF">2020-10-16T07:13:05Z</dcterms:created>
  <dcterms:modified xsi:type="dcterms:W3CDTF">2020-10-17T18:48:55Z</dcterms:modified>
</cp:coreProperties>
</file>